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302" r:id="rId5"/>
    <p:sldId id="12125" r:id="rId6"/>
    <p:sldId id="12120" r:id="rId7"/>
    <p:sldId id="12129" r:id="rId8"/>
    <p:sldId id="12115" r:id="rId9"/>
    <p:sldId id="12127" r:id="rId10"/>
    <p:sldId id="12126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705927-5776-09A5-4F30-E36C35A63951}" name="Robin Barrimore" initials="RB" userId="S::robin.barrimore1@govteams.gov.au::93308cd3-c0f4-4c41-903b-3c17ac02cba2" providerId="AD"/>
  <p188:author id="{FB9EEE5B-FB09-12AC-F96D-0539BF57CABA}" name="Ellie Hamill" initials="EH" userId="S::elliehamill@dandolo.com.au::e50d84e1-d1cc-42ce-9474-a590d66117ff" providerId="AD"/>
  <p188:author id="{C5F9C482-D3DE-D0A2-1A40-31C3D4A95DCA}" name="Lucy Barker" initials="LB" userId="S::lucybarker@dandolo.com.au::e152927e-3bbc-45e0-b345-0756778b92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A9F4C"/>
    <a:srgbClr val="95B270"/>
    <a:srgbClr val="E9A913"/>
    <a:srgbClr val="F26322"/>
    <a:srgbClr val="91040D"/>
    <a:srgbClr val="47BFAF"/>
    <a:srgbClr val="287DB2"/>
    <a:srgbClr val="004F9D"/>
    <a:srgbClr val="0D2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63DFC1-6F6B-DD47-89B0-8C8421F49E5F}" v="333" dt="2023-12-11T01:27:27.173"/>
    <p1510:client id="{8B679E82-060B-8232-0472-98A2B9E819D4}" v="2" dt="2023-12-11T04:10:23.426"/>
    <p1510:client id="{DED17AD7-437A-8A54-629C-632B98968F97}" v="3" dt="2023-12-10T23:16:58.25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–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1"/>
    <p:restoredTop sz="94411"/>
  </p:normalViewPr>
  <p:slideViewPr>
    <p:cSldViewPr snapToGrid="0">
      <p:cViewPr varScale="1">
        <p:scale>
          <a:sx n="104" d="100"/>
          <a:sy n="104" d="100"/>
        </p:scale>
        <p:origin x="10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15 - 34 years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VET teachers*</c:v>
                </c:pt>
                <c:pt idx="1">
                  <c:v>All workers*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0.111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E-7548-867F-8494F5A0232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35-54 years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VET teachers*</c:v>
                </c:pt>
                <c:pt idx="1">
                  <c:v>All workers*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0.49199999999999999</c:v>
                </c:pt>
                <c:pt idx="1">
                  <c:v>0.42699999999999999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E-7548-867F-8494F5A0232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55 years and over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VET teachers*</c:v>
                </c:pt>
                <c:pt idx="1">
                  <c:v>All workers*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0.39700000000000002</c:v>
                </c:pt>
                <c:pt idx="1">
                  <c:v>0.20200000000000001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EE-7548-867F-8494F5A023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8"/>
        <c:overlap val="100"/>
        <c:axId val="829451807"/>
        <c:axId val="829453535"/>
      </c:barChart>
      <c:catAx>
        <c:axId val="82945180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453535"/>
        <c:crosses val="autoZero"/>
        <c:auto val="1"/>
        <c:lblAlgn val="ctr"/>
        <c:lblOffset val="100"/>
        <c:noMultiLvlLbl val="0"/>
      </c:catAx>
      <c:valAx>
        <c:axId val="82945353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2945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FBB19-5971-48AB-B1BB-7A5414D56DBE}" type="datetimeFigureOut">
              <a:rPr lang="en-AU" smtClean="0"/>
              <a:t>13/12/2023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E39AB-1D17-4687-8D06-C2F2434969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91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ADF89-D812-488C-9E46-B2A40617149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82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9E39AB-1D17-4687-8D06-C2F24349692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41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9E39AB-1D17-4687-8D06-C2F24349692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207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9E39AB-1D17-4687-8D06-C2F24349692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527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Page - 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5E90D47F-26F8-4EC7-93C8-29BA5916E8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5188" y="5987386"/>
            <a:ext cx="4509049" cy="138499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lvl1pPr>
              <a:defRPr lang="en-AU" sz="1000" b="0" cap="all" spc="30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defTabSz="685800">
              <a:spcBef>
                <a:spcPts val="1200"/>
              </a:spcBef>
            </a:pPr>
            <a:r>
              <a:rPr lang="en-US"/>
              <a:t>INSERT DATE</a:t>
            </a:r>
            <a:endParaRPr lang="en-AU"/>
          </a:p>
        </p:txBody>
      </p:sp>
      <p:pic>
        <p:nvPicPr>
          <p:cNvPr id="2" name="Graphic 115" descr="Australian Government Department of Employment and Workplace Relations.">
            <a:extLst>
              <a:ext uri="{FF2B5EF4-FFF2-40B4-BE49-F238E27FC236}">
                <a16:creationId xmlns:a16="http://schemas.microsoft.com/office/drawing/2014/main" id="{3C211C87-F8CB-E823-0372-5C0A52502914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219" y="769689"/>
            <a:ext cx="2569320" cy="783829"/>
          </a:xfrm>
          <a:prstGeom prst="rect">
            <a:avLst/>
          </a:prstGeom>
        </p:spPr>
      </p:pic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2597AC91-DB27-CE3B-EBC8-55B5F34BCE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6952" y="2677438"/>
            <a:ext cx="4964677" cy="118635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Presentation title goes here</a:t>
            </a:r>
            <a:endParaRPr lang="en-AU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459FD59-AA04-4B8D-EF92-28EA5E9D5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0164" y="4206056"/>
            <a:ext cx="1092465" cy="380480"/>
          </a:xfrm>
          <a:prstGeom prst="rect">
            <a:avLst/>
          </a:prstGeom>
          <a:noFill/>
        </p:spPr>
        <p:txBody>
          <a:bodyPr wrap="none" lIns="0" tIns="36000" rIns="108000" bIns="36000" anchor="ctr">
            <a:spAutoFit/>
          </a:bodyPr>
          <a:lstStyle>
            <a:lvl1pPr>
              <a:lnSpc>
                <a:spcPct val="100000"/>
              </a:lnSpc>
              <a:defRPr sz="2000" cap="all" spc="0" baseline="0">
                <a:solidFill>
                  <a:srgbClr val="95B270"/>
                </a:solidFill>
              </a:defRPr>
            </a:lvl1pPr>
          </a:lstStyle>
          <a:p>
            <a:pPr lvl="0"/>
            <a:r>
              <a:rPr lang="en-US"/>
              <a:t>SUBTITLE</a:t>
            </a: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304BF3-D46A-56CB-0A61-783E037C38FD}"/>
              </a:ext>
            </a:extLst>
          </p:cNvPr>
          <p:cNvSpPr/>
          <p:nvPr userDrawn="1"/>
        </p:nvSpPr>
        <p:spPr>
          <a:xfrm>
            <a:off x="0" y="6678000"/>
            <a:ext cx="12208372" cy="1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729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- 6 item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ACF70D8-DB0C-4156-BBAB-ED336A678BF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3280" y="3182379"/>
            <a:ext cx="2961682" cy="3064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800" b="0">
                <a:solidFill>
                  <a:schemeClr val="tx1"/>
                </a:solidFill>
                <a:latin typeface="+mn-lt"/>
              </a:defRPr>
            </a:lvl1pPr>
            <a:lvl2pPr algn="ctr"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Section heading</a:t>
            </a:r>
            <a:endParaRPr lang="en-AU"/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5EA5069F-293A-40D9-947F-24AC368519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93203" y="2029106"/>
            <a:ext cx="921834" cy="921832"/>
          </a:xfrm>
          <a:prstGeom prst="rect">
            <a:avLst/>
          </a:prstGeom>
          <a:solidFill>
            <a:schemeClr val="accent6"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accent5">
                    <a:alpha val="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D0B3FC6A-C85D-4771-8D78-BA6D21113B3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35084" y="2029106"/>
            <a:ext cx="921834" cy="921832"/>
          </a:xfrm>
          <a:prstGeom prst="rect">
            <a:avLst/>
          </a:prstGeom>
          <a:solidFill>
            <a:schemeClr val="accent3">
              <a:alpha val="70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accent5">
                    <a:alpha val="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739265A0-444C-4B37-89D2-765F1250825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0767" y="2029106"/>
            <a:ext cx="921834" cy="921832"/>
          </a:xfrm>
          <a:prstGeom prst="rect">
            <a:avLst/>
          </a:prstGeom>
          <a:solidFill>
            <a:schemeClr val="accent6"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accent5">
                    <a:alpha val="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078088D2-6C9A-432B-B202-7ADCB0EC77D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15159" y="3182379"/>
            <a:ext cx="2961682" cy="3064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800" b="0">
                <a:solidFill>
                  <a:schemeClr val="tx1"/>
                </a:solidFill>
                <a:latin typeface="+mn-lt"/>
              </a:defRPr>
            </a:lvl1pPr>
            <a:lvl2pPr algn="ctr"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Section heading</a:t>
            </a:r>
            <a:endParaRPr lang="en-AU"/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02307E46-7528-4863-97B8-47B24930E0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50842" y="3182379"/>
            <a:ext cx="2961682" cy="3064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800" b="0">
                <a:solidFill>
                  <a:schemeClr val="tx1"/>
                </a:solidFill>
                <a:latin typeface="+mn-lt"/>
              </a:defRPr>
            </a:lvl1pPr>
            <a:lvl2pPr algn="ctr"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Section heading</a:t>
            </a:r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B2AE3E-0464-A954-9E65-5FC618C0CF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279" y="876395"/>
            <a:ext cx="10439245" cy="553998"/>
          </a:xfrm>
        </p:spPr>
        <p:txBody>
          <a:bodyPr>
            <a:spAutoFit/>
          </a:bodyPr>
          <a:lstStyle>
            <a:lvl1pPr algn="ctr">
              <a:defRPr sz="4000"/>
            </a:lvl1pPr>
          </a:lstStyle>
          <a:p>
            <a:r>
              <a:rPr lang="en-US"/>
              <a:t>Agenda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FC64E-B9C2-30B4-E47E-EB53DBF84E10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AU"/>
              <a:t>To change or delete footer &gt;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D5F53-13F8-F464-E7F4-7FF414705D93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78FC3802-6432-4B7E-BF93-49C075FC592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9B77FD0-AE23-B785-9B22-E1CA394A80A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280" y="5227996"/>
            <a:ext cx="2961682" cy="3064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800" b="0">
                <a:solidFill>
                  <a:schemeClr val="tx1"/>
                </a:solidFill>
                <a:latin typeface="+mn-lt"/>
              </a:defRPr>
            </a:lvl1pPr>
            <a:lvl2pPr algn="ctr"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Section heading</a:t>
            </a:r>
            <a:endParaRPr lang="en-AU"/>
          </a:p>
        </p:txBody>
      </p:sp>
      <p:sp>
        <p:nvSpPr>
          <p:cNvPr id="9" name="Text Placeholder 24">
            <a:extLst>
              <a:ext uri="{FF2B5EF4-FFF2-40B4-BE49-F238E27FC236}">
                <a16:creationId xmlns:a16="http://schemas.microsoft.com/office/drawing/2014/main" id="{B4F51F22-1103-9B2A-94CE-668F4393D79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893203" y="4063925"/>
            <a:ext cx="921834" cy="921832"/>
          </a:xfrm>
          <a:prstGeom prst="rect">
            <a:avLst/>
          </a:prstGeom>
          <a:solidFill>
            <a:schemeClr val="accent3">
              <a:alpha val="70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accent5">
                    <a:alpha val="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24">
            <a:extLst>
              <a:ext uri="{FF2B5EF4-FFF2-40B4-BE49-F238E27FC236}">
                <a16:creationId xmlns:a16="http://schemas.microsoft.com/office/drawing/2014/main" id="{831EE615-305C-F071-90F0-CC146A6826D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635084" y="4034085"/>
            <a:ext cx="921834" cy="921832"/>
          </a:xfrm>
          <a:prstGeom prst="rect">
            <a:avLst/>
          </a:prstGeom>
          <a:solidFill>
            <a:schemeClr val="accent6"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accent5">
                    <a:alpha val="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24">
            <a:extLst>
              <a:ext uri="{FF2B5EF4-FFF2-40B4-BE49-F238E27FC236}">
                <a16:creationId xmlns:a16="http://schemas.microsoft.com/office/drawing/2014/main" id="{9D2B9EF7-4129-66D8-4F3F-B16267D88D2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370767" y="4063925"/>
            <a:ext cx="921834" cy="921832"/>
          </a:xfrm>
          <a:prstGeom prst="rect">
            <a:avLst/>
          </a:prstGeom>
          <a:solidFill>
            <a:schemeClr val="accent3">
              <a:alpha val="70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accent5">
                    <a:alpha val="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AF16A12-0ED6-9F38-A836-7260BD8339B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615159" y="5227996"/>
            <a:ext cx="2961682" cy="3064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800" b="0">
                <a:solidFill>
                  <a:schemeClr val="tx1"/>
                </a:solidFill>
                <a:latin typeface="+mn-lt"/>
              </a:defRPr>
            </a:lvl1pPr>
            <a:lvl2pPr algn="ctr"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Section heading</a:t>
            </a:r>
            <a:endParaRPr lang="en-AU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3F5FFD7-FA6A-2980-CC6B-0F71B87B748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50842" y="5227996"/>
            <a:ext cx="2961682" cy="3064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800" b="0">
                <a:solidFill>
                  <a:schemeClr val="tx1"/>
                </a:solidFill>
                <a:latin typeface="+mn-lt"/>
              </a:defRPr>
            </a:lvl1pPr>
            <a:lvl2pPr algn="ctr"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Section heading</a:t>
            </a:r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B9CB3E-D48B-6D71-4907-C86DAFD610BF}"/>
              </a:ext>
            </a:extLst>
          </p:cNvPr>
          <p:cNvSpPr/>
          <p:nvPr userDrawn="1"/>
        </p:nvSpPr>
        <p:spPr>
          <a:xfrm>
            <a:off x="0" y="6678000"/>
            <a:ext cx="12208372" cy="1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96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act/Thank you_Grap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D1784E-43C3-471A-8045-841D08435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53896" y="4331919"/>
            <a:ext cx="5194160" cy="54470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 b="0">
                <a:solidFill>
                  <a:srgbClr val="95B270"/>
                </a:solidFill>
                <a:latin typeface="+mj-lt"/>
              </a:defRPr>
            </a:lvl1pPr>
          </a:lstStyle>
          <a:p>
            <a:pPr lvl="0"/>
            <a:r>
              <a:rPr lang="en-US"/>
              <a:t>Contact name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7A1BEA2E-E3A6-4FE2-AC31-EE0165919FD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85036" y="5526089"/>
            <a:ext cx="4863020" cy="225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email address</a:t>
            </a: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145334AC-1900-4462-B28E-45583753E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4982" y="5549983"/>
            <a:ext cx="228389" cy="177636"/>
          </a:xfrm>
          <a:prstGeom prst="rect">
            <a:avLst/>
          </a:prstGeom>
        </p:spPr>
      </p:pic>
      <p:sp>
        <p:nvSpPr>
          <p:cNvPr id="70" name="Text Placeholder 5">
            <a:extLst>
              <a:ext uri="{FF2B5EF4-FFF2-40B4-BE49-F238E27FC236}">
                <a16:creationId xmlns:a16="http://schemas.microsoft.com/office/drawing/2014/main" id="{D2986267-8CF0-423E-952F-59B61E66F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53896" y="4840964"/>
            <a:ext cx="5194160" cy="24929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Contact title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290304A-DB3D-48FD-6BBA-1AD446F63054}"/>
              </a:ext>
            </a:extLst>
          </p:cNvPr>
          <p:cNvSpPr/>
          <p:nvPr userDrawn="1"/>
        </p:nvSpPr>
        <p:spPr>
          <a:xfrm>
            <a:off x="0" y="0"/>
            <a:ext cx="1764064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venir Next LT Pro Demi"/>
              <a:ea typeface="+mn-ea"/>
              <a:cs typeface="+mn-cs"/>
            </a:endParaRPr>
          </a:p>
        </p:txBody>
      </p:sp>
      <p:pic>
        <p:nvPicPr>
          <p:cNvPr id="36" name="Graphic 115" descr="Australian Government Department of Employment and Workplace Relations.">
            <a:extLst>
              <a:ext uri="{FF2B5EF4-FFF2-40B4-BE49-F238E27FC236}">
                <a16:creationId xmlns:a16="http://schemas.microsoft.com/office/drawing/2014/main" id="{80ECC65C-27E0-3E71-66DD-9ADAB6F9FB09}"/>
              </a:ext>
            </a:extLst>
          </p:cNvPr>
          <p:cNvPicPr/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39301" y="1130381"/>
            <a:ext cx="2996565" cy="914170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B4441C1-32D4-1480-CACB-AA4353DE91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9438" y="2991738"/>
            <a:ext cx="5257577" cy="108754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lnSpc>
                <a:spcPct val="80000"/>
              </a:lnSpc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Insert contact us or thank you message</a:t>
            </a:r>
          </a:p>
        </p:txBody>
      </p:sp>
    </p:spTree>
    <p:extLst>
      <p:ext uri="{BB962C8B-B14F-4D97-AF65-F5344CB8AC3E}">
        <p14:creationId xmlns:p14="http://schemas.microsoft.com/office/powerpoint/2010/main" val="971006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7C4D61-AC9A-0122-B9DE-00AB2030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73125"/>
            <a:ext cx="10482263" cy="45429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C6D54-3BE3-DBF4-513A-B7BD76A60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09817"/>
            <a:ext cx="10512212" cy="406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B4CF0-0E25-F6BF-629E-A82A91C99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788" y="6359805"/>
            <a:ext cx="41148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US" sz="800" b="0">
                <a:solidFill>
                  <a:schemeClr val="tx2"/>
                </a:solidFill>
              </a:defRPr>
            </a:lvl1pPr>
          </a:lstStyle>
          <a:p>
            <a:r>
              <a:rPr lang="en-AU"/>
              <a:t>To change or delete footer &gt; Insert &gt; Header and footer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B224604-0ADB-147D-FF9E-602615B8D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9805"/>
            <a:ext cx="27432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B7560B63-8F5F-428B-9F6B-C7143F2A79F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01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96" r:id="rId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500"/>
        </a:spcBef>
        <a:spcAft>
          <a:spcPts val="3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82563" indent="-182563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355600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000" b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0" userDrawn="1">
          <p15:clr>
            <a:srgbClr val="F26B43"/>
          </p15:clr>
        </p15:guide>
        <p15:guide id="2" pos="529" userDrawn="1">
          <p15:clr>
            <a:srgbClr val="F26B43"/>
          </p15:clr>
        </p15:guide>
        <p15:guide id="3" pos="7151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orient="horz" pos="12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chart" Target="../charts/chart1.xml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18" Type="http://schemas.openxmlformats.org/officeDocument/2006/relationships/image" Target="../media/image30.sv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8.svg"/><Relationship Id="rId20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19" Type="http://schemas.openxmlformats.org/officeDocument/2006/relationships/image" Target="../media/image31.pn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Relationship Id="rId22" Type="http://schemas.openxmlformats.org/officeDocument/2006/relationships/image" Target="../media/image3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36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34.svg"/><Relationship Id="rId4" Type="http://schemas.openxmlformats.org/officeDocument/2006/relationships/image" Target="../media/image37.sv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9F108-8156-4EB4-A4BD-022B686A9A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5188" y="5987386"/>
            <a:ext cx="4509049" cy="153888"/>
          </a:xfrm>
        </p:spPr>
        <p:txBody>
          <a:bodyPr/>
          <a:lstStyle/>
          <a:p>
            <a:r>
              <a:rPr lang="en-AU" dirty="0"/>
              <a:t>Monday 11 December</a:t>
            </a:r>
            <a:endParaRPr lang="en-AU" dirty="0">
              <a:highlight>
                <a:srgbClr val="FFFF00"/>
              </a:highlight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FCD3C02-6625-4A56-BAA7-B494778569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6952" y="2667178"/>
            <a:ext cx="3989983" cy="1196610"/>
          </a:xfrm>
        </p:spPr>
        <p:txBody>
          <a:bodyPr/>
          <a:lstStyle/>
          <a:p>
            <a:r>
              <a:rPr lang="en-AU"/>
              <a:t>VET Workforce Blueprint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E75AD-BC07-44BE-856A-5A74ABCE1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164" y="4206056"/>
            <a:ext cx="2676039" cy="380480"/>
          </a:xfrm>
        </p:spPr>
        <p:txBody>
          <a:bodyPr/>
          <a:lstStyle/>
          <a:p>
            <a:r>
              <a:rPr lang="en-AU"/>
              <a:t>Discussion with acTA</a:t>
            </a:r>
          </a:p>
        </p:txBody>
      </p:sp>
    </p:spTree>
    <p:extLst>
      <p:ext uri="{BB962C8B-B14F-4D97-AF65-F5344CB8AC3E}">
        <p14:creationId xmlns:p14="http://schemas.microsoft.com/office/powerpoint/2010/main" val="15389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6FC8E953-F0FA-DEB6-BD7E-62F00DD6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80" y="501089"/>
            <a:ext cx="10439245" cy="504754"/>
          </a:xfrm>
        </p:spPr>
        <p:txBody>
          <a:bodyPr/>
          <a:lstStyle/>
          <a:p>
            <a:r>
              <a:rPr lang="en-AU"/>
              <a:t>Current workforce profile and future trends​</a:t>
            </a:r>
            <a:endParaRPr lang="en-AU">
              <a:solidFill>
                <a:schemeClr val="accent5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24B33-17C0-23F2-2A10-4A4D810B852A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AU"/>
              <a:t>*Age profile of Australian workers in 2021, JSA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BD8F9-C200-37C6-5EB1-B380C8E46B8F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78FC3802-6432-4B7E-BF93-49C075FC5921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9B8E2FF9-B732-BEE2-5FD2-9510C2F67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5542" y="23599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2D6948C0-50A1-3F55-740D-3032A9836E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4164" y="185742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DDC64E0-BF97-2507-A0F3-6F81398838EB}"/>
              </a:ext>
            </a:extLst>
          </p:cNvPr>
          <p:cNvSpPr/>
          <p:nvPr/>
        </p:nvSpPr>
        <p:spPr>
          <a:xfrm>
            <a:off x="5729895" y="4811006"/>
            <a:ext cx="6185014" cy="1383764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2">
              <a:spcAft>
                <a:spcPts val="600"/>
              </a:spcAft>
            </a:pPr>
            <a:r>
              <a:rPr lang="en-US" sz="1200">
                <a:solidFill>
                  <a:schemeClr val="tx1"/>
                </a:solidFill>
              </a:rPr>
              <a:t>There is </a:t>
            </a:r>
            <a:r>
              <a:rPr lang="en-US" sz="1200" b="1">
                <a:solidFill>
                  <a:schemeClr val="tx1"/>
                </a:solidFill>
              </a:rPr>
              <a:t>increased demand on VET workforce digital capabilities, </a:t>
            </a:r>
            <a:r>
              <a:rPr lang="en-US" sz="1200">
                <a:solidFill>
                  <a:schemeClr val="tx1"/>
                </a:solidFill>
              </a:rPr>
              <a:t>both in terms of</a:t>
            </a:r>
            <a:r>
              <a:rPr lang="en-US" sz="1200" b="1">
                <a:solidFill>
                  <a:schemeClr val="tx1"/>
                </a:solidFill>
              </a:rPr>
              <a:t>:</a:t>
            </a:r>
            <a:endParaRPr lang="en-US" sz="1200" b="1">
              <a:solidFill>
                <a:schemeClr val="tx1"/>
              </a:solidFill>
              <a:cs typeface="Calibri"/>
            </a:endParaRP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cs typeface="Calibri"/>
              </a:rPr>
              <a:t>Teachers engaging with digital technologies, and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cs typeface="Calibri"/>
              </a:rPr>
              <a:t>Teaching students digital literacy skills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3605E72-DF93-7FB7-E260-33B8E8CDECDB}"/>
              </a:ext>
            </a:extLst>
          </p:cNvPr>
          <p:cNvSpPr txBox="1"/>
          <p:nvPr/>
        </p:nvSpPr>
        <p:spPr>
          <a:xfrm>
            <a:off x="7794359" y="1367870"/>
            <a:ext cx="2489784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600" b="1">
                <a:solidFill>
                  <a:schemeClr val="tx2"/>
                </a:solidFill>
              </a:rPr>
              <a:t>Future VET workforce trends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B162203-5237-F632-74ED-C36EEDD06B4C}"/>
              </a:ext>
            </a:extLst>
          </p:cNvPr>
          <p:cNvSpPr/>
          <p:nvPr/>
        </p:nvSpPr>
        <p:spPr>
          <a:xfrm>
            <a:off x="503272" y="1842746"/>
            <a:ext cx="4925732" cy="4352024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600"/>
              </a:spcAft>
            </a:pPr>
            <a:endParaRPr lang="en-US" sz="1100">
              <a:solidFill>
                <a:schemeClr val="tx1"/>
              </a:solidFill>
            </a:endParaRPr>
          </a:p>
        </p:txBody>
      </p:sp>
      <p:graphicFrame>
        <p:nvGraphicFramePr>
          <p:cNvPr id="64" name="Chart 63">
            <a:extLst>
              <a:ext uri="{FF2B5EF4-FFF2-40B4-BE49-F238E27FC236}">
                <a16:creationId xmlns:a16="http://schemas.microsoft.com/office/drawing/2014/main" id="{B37B268C-94AE-B2D0-FEE7-EE93DF50E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529862"/>
              </p:ext>
            </p:extLst>
          </p:nvPr>
        </p:nvGraphicFramePr>
        <p:xfrm>
          <a:off x="804164" y="3323618"/>
          <a:ext cx="4411206" cy="15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5" name="TextBox 64">
            <a:extLst>
              <a:ext uri="{FF2B5EF4-FFF2-40B4-BE49-F238E27FC236}">
                <a16:creationId xmlns:a16="http://schemas.microsoft.com/office/drawing/2014/main" id="{AE138763-E27D-2B11-C907-5926A0D15E4C}"/>
              </a:ext>
            </a:extLst>
          </p:cNvPr>
          <p:cNvSpPr txBox="1"/>
          <p:nvPr/>
        </p:nvSpPr>
        <p:spPr>
          <a:xfrm>
            <a:off x="709913" y="2012760"/>
            <a:ext cx="4624840" cy="1431161"/>
          </a:xfrm>
          <a:prstGeom prst="rect">
            <a:avLst/>
          </a:prstGeom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/>
              <a:t>VET is a </a:t>
            </a:r>
            <a:r>
              <a:rPr lang="en-US" sz="1200" b="1"/>
              <a:t>rewarding and attractive career </a:t>
            </a:r>
            <a:r>
              <a:rPr lang="en-US" sz="1200"/>
              <a:t>:</a:t>
            </a:r>
          </a:p>
          <a:p>
            <a:pPr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/>
              <a:t>It is seen as a rewarding career and an opportunity to </a:t>
            </a:r>
            <a:br>
              <a:rPr lang="en-US" sz="1200"/>
            </a:br>
            <a:r>
              <a:rPr lang="en-US" sz="1200"/>
              <a:t>‘give back’ </a:t>
            </a:r>
            <a:endParaRPr lang="en-US" sz="1200">
              <a:cs typeface="Calibri"/>
            </a:endParaRPr>
          </a:p>
          <a:p>
            <a:pPr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/>
              <a:t>It is seen as an opportunity to transition into a different </a:t>
            </a:r>
            <a:br>
              <a:rPr lang="en-US" sz="1200"/>
            </a:br>
            <a:r>
              <a:rPr lang="en-US" sz="1200"/>
              <a:t>career from industry</a:t>
            </a:r>
            <a:endParaRPr lang="en-US" sz="1200">
              <a:cs typeface="Calibri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/>
              <a:t>The</a:t>
            </a:r>
            <a:r>
              <a:rPr lang="en-US" sz="1200" b="1"/>
              <a:t> workforce is older compared to other industries</a:t>
            </a:r>
            <a:endParaRPr lang="en-US" sz="120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E13B8CA-1996-D3D6-B62B-9937CF8A7BBD}"/>
              </a:ext>
            </a:extLst>
          </p:cNvPr>
          <p:cNvSpPr txBox="1"/>
          <p:nvPr/>
        </p:nvSpPr>
        <p:spPr>
          <a:xfrm>
            <a:off x="709913" y="5069617"/>
            <a:ext cx="4624840" cy="907941"/>
          </a:xfrm>
          <a:prstGeom prst="rect">
            <a:avLst/>
          </a:prstGeom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There are </a:t>
            </a:r>
            <a:r>
              <a:rPr lang="en-US" sz="1200" b="1" dirty="0"/>
              <a:t>more casual or non-permanent roles </a:t>
            </a:r>
            <a:r>
              <a:rPr lang="en-US" sz="1200" dirty="0"/>
              <a:t>than the wider </a:t>
            </a:r>
            <a:r>
              <a:rPr lang="en-US" sz="1200" dirty="0" err="1"/>
              <a:t>labour</a:t>
            </a:r>
            <a:r>
              <a:rPr lang="en-US" sz="1200" dirty="0"/>
              <a:t> market.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Highly mobile workers </a:t>
            </a:r>
            <a:r>
              <a:rPr lang="en-US" sz="1200" dirty="0"/>
              <a:t>that make between one and five changes in employment during their career.</a:t>
            </a:r>
            <a:endParaRPr lang="en-US" sz="1200" dirty="0">
              <a:cs typeface="Calibri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5149A28-5BB3-7FAD-6A3E-205CDDCAEADD}"/>
              </a:ext>
            </a:extLst>
          </p:cNvPr>
          <p:cNvSpPr txBox="1"/>
          <p:nvPr/>
        </p:nvSpPr>
        <p:spPr>
          <a:xfrm>
            <a:off x="2085987" y="1334412"/>
            <a:ext cx="2574744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Current VET workforce profile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49C1FEED-7218-87CE-D163-EFC3674A0B6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65602" y="1252577"/>
            <a:ext cx="484217" cy="484217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54D1C803-8C8C-178D-9742-9B63A6EF4F8D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82379" y="1179877"/>
            <a:ext cx="559068" cy="559068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B2E8B576-BA06-2012-BA6D-F1D97D178E23}"/>
              </a:ext>
            </a:extLst>
          </p:cNvPr>
          <p:cNvSpPr/>
          <p:nvPr/>
        </p:nvSpPr>
        <p:spPr>
          <a:xfrm>
            <a:off x="5729895" y="1861773"/>
            <a:ext cx="6185014" cy="12411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2"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</a:rPr>
              <a:t>RTOs are already experiencing </a:t>
            </a:r>
            <a:r>
              <a:rPr lang="en-US" sz="1200" b="1" dirty="0">
                <a:solidFill>
                  <a:schemeClr val="tx1"/>
                </a:solidFill>
              </a:rPr>
              <a:t>workforce shortages </a:t>
            </a:r>
            <a:r>
              <a:rPr lang="en-US" sz="1200" dirty="0">
                <a:solidFill>
                  <a:schemeClr val="tx1"/>
                </a:solidFill>
              </a:rPr>
              <a:t>across most industries. This is felt most acutely in: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Regional and remote contexts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Certain sectors with high industry demand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Areas requiring </a:t>
            </a:r>
            <a:r>
              <a:rPr lang="en-US" sz="1200" dirty="0" err="1">
                <a:solidFill>
                  <a:schemeClr val="tx1"/>
                </a:solidFill>
              </a:rPr>
              <a:t>specialised</a:t>
            </a:r>
            <a:r>
              <a:rPr lang="en-US" sz="1200" dirty="0">
                <a:solidFill>
                  <a:schemeClr val="tx1"/>
                </a:solidFill>
              </a:rPr>
              <a:t> skills</a:t>
            </a:r>
            <a:endParaRPr lang="en-US" sz="12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344F913C-A2D6-4337-110B-330637B6216E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7216" y="2137933"/>
            <a:ext cx="659471" cy="659471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5AE7AB62-0515-1B75-05C7-25425798F563}"/>
              </a:ext>
            </a:extLst>
          </p:cNvPr>
          <p:cNvSpPr/>
          <p:nvPr/>
        </p:nvSpPr>
        <p:spPr>
          <a:xfrm>
            <a:off x="5729895" y="3265064"/>
            <a:ext cx="6185014" cy="1383764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2"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</a:rPr>
              <a:t>The </a:t>
            </a:r>
            <a:r>
              <a:rPr lang="en-US" sz="1200" b="1" dirty="0">
                <a:solidFill>
                  <a:schemeClr val="tx1"/>
                </a:solidFill>
              </a:rPr>
              <a:t>workforce is continuing to age</a:t>
            </a:r>
            <a:r>
              <a:rPr lang="en-US" sz="1200" dirty="0">
                <a:solidFill>
                  <a:schemeClr val="tx1"/>
                </a:solidFill>
              </a:rPr>
              <a:t>. While this bring expertise and experience, it presents some challenges: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Employers need to consider how to manage, support and retain older workers</a:t>
            </a: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sector needs to consider how to recruit the next generation</a:t>
            </a:r>
            <a:endParaRPr lang="en-US" sz="1200">
              <a:solidFill>
                <a:schemeClr val="tx1"/>
              </a:solidFill>
              <a:cs typeface="Calibri"/>
            </a:endParaRPr>
          </a:p>
          <a:p>
            <a:pPr marL="108585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In TESOL/LLND, attaining relevant qualifications requires a longer time commitment, making it difficult to quickly address the workforce pipeline</a:t>
            </a:r>
            <a:endParaRPr lang="en-US" sz="1200">
              <a:solidFill>
                <a:schemeClr val="tx1"/>
              </a:solidFill>
              <a:cs typeface="Calibri"/>
            </a:endParaRPr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552527C6-A73E-99D8-E3CA-1BC038174036}"/>
              </a:ext>
            </a:extLst>
          </p:cNvPr>
          <p:cNvPicPr>
            <a:picLocks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37216" y="5173152"/>
            <a:ext cx="659471" cy="65947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18E407CC-550C-BEF7-7327-3939CF896742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37216" y="3627211"/>
            <a:ext cx="659471" cy="65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0C4630C-271D-4E4C-1161-8A3878E557F2}"/>
              </a:ext>
            </a:extLst>
          </p:cNvPr>
          <p:cNvGrpSpPr/>
          <p:nvPr/>
        </p:nvGrpSpPr>
        <p:grpSpPr>
          <a:xfrm>
            <a:off x="1509509" y="2937090"/>
            <a:ext cx="4373068" cy="626269"/>
            <a:chOff x="329343" y="2136564"/>
            <a:chExt cx="4373068" cy="62626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702A4333-43E6-A9A2-75EA-0E22AB5AB909}"/>
                </a:ext>
              </a:extLst>
            </p:cNvPr>
            <p:cNvSpPr/>
            <p:nvPr/>
          </p:nvSpPr>
          <p:spPr>
            <a:xfrm>
              <a:off x="329343" y="2143517"/>
              <a:ext cx="4070363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99654F2-6508-D289-E72C-C80BD9B45330}"/>
                </a:ext>
              </a:extLst>
            </p:cNvPr>
            <p:cNvSpPr/>
            <p:nvPr/>
          </p:nvSpPr>
          <p:spPr>
            <a:xfrm>
              <a:off x="4097001" y="2136564"/>
              <a:ext cx="605410" cy="62255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E578E9A-01EF-35CF-2BB3-C44D05DAF1A4}"/>
                </a:ext>
              </a:extLst>
            </p:cNvPr>
            <p:cNvSpPr txBox="1"/>
            <p:nvPr/>
          </p:nvSpPr>
          <p:spPr>
            <a:xfrm>
              <a:off x="857868" y="2323766"/>
              <a:ext cx="325120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AU" sz="1100" b="0" i="0" u="none" strike="noStrike" dirty="0">
                  <a:solidFill>
                    <a:schemeClr val="tx1">
                      <a:lumMod val="50000"/>
                    </a:schemeClr>
                  </a:solidFill>
                  <a:effectLst/>
                </a:rPr>
                <a:t>Complexity and impact of operating environment</a:t>
              </a:r>
            </a:p>
          </p:txBody>
        </p:sp>
      </p:grp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DF50E781-2073-732A-D3C6-DCE60628147F}"/>
              </a:ext>
            </a:extLst>
          </p:cNvPr>
          <p:cNvSpPr txBox="1">
            <a:spLocks/>
          </p:cNvSpPr>
          <p:nvPr/>
        </p:nvSpPr>
        <p:spPr>
          <a:xfrm>
            <a:off x="11425893" y="6520854"/>
            <a:ext cx="33567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D7E6EB-FFB6-2B46-ABEA-442EF21ADA9F}" type="slidenum">
              <a:rPr lang="en-US" sz="1100" smtClean="0"/>
              <a:pPr/>
              <a:t>3</a:t>
            </a:fld>
            <a:endParaRPr lang="en-US" sz="11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0A70490-B60B-5F3E-E040-322A5FC5CCED}"/>
              </a:ext>
            </a:extLst>
          </p:cNvPr>
          <p:cNvGrpSpPr/>
          <p:nvPr/>
        </p:nvGrpSpPr>
        <p:grpSpPr>
          <a:xfrm>
            <a:off x="1506041" y="2014227"/>
            <a:ext cx="4380004" cy="626269"/>
            <a:chOff x="322407" y="1214879"/>
            <a:chExt cx="4380004" cy="62626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624A1D7F-912E-0046-2282-C8C7D496C556}"/>
                </a:ext>
              </a:extLst>
            </p:cNvPr>
            <p:cNvSpPr/>
            <p:nvPr/>
          </p:nvSpPr>
          <p:spPr>
            <a:xfrm>
              <a:off x="322407" y="1221832"/>
              <a:ext cx="4077301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C9A0B1-DE5F-4C05-487B-9ECA9FF467C5}"/>
                </a:ext>
              </a:extLst>
            </p:cNvPr>
            <p:cNvSpPr/>
            <p:nvPr/>
          </p:nvSpPr>
          <p:spPr>
            <a:xfrm>
              <a:off x="4097001" y="1214879"/>
              <a:ext cx="605410" cy="62255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A404969-8A01-006B-9FDF-A52888ADBB56}"/>
                </a:ext>
              </a:extLst>
            </p:cNvPr>
            <p:cNvSpPr txBox="1"/>
            <p:nvPr/>
          </p:nvSpPr>
          <p:spPr>
            <a:xfrm>
              <a:off x="846203" y="1240435"/>
              <a:ext cx="3247330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AU" sz="1100" b="0" i="0" u="none" strike="noStrike" dirty="0">
                  <a:solidFill>
                    <a:schemeClr val="tx1">
                      <a:lumMod val="50000"/>
                    </a:schemeClr>
                  </a:solidFill>
                  <a:effectLst/>
                  <a:latin typeface="Calibri" panose="020F0502020204030204" pitchFamily="34" charset="0"/>
                </a:rPr>
                <a:t>Barriers to entry, including challenges associated with VET qualification requirements and the qualification requirements of accredited training products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241FF65B-5605-75D1-22E0-E688F5AF92D8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0016" y="1389078"/>
              <a:ext cx="356838" cy="356838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3DB870-E066-FA3D-765F-32920E2271BB}"/>
              </a:ext>
            </a:extLst>
          </p:cNvPr>
          <p:cNvGrpSpPr/>
          <p:nvPr/>
        </p:nvGrpSpPr>
        <p:grpSpPr>
          <a:xfrm>
            <a:off x="1509509" y="3859953"/>
            <a:ext cx="4373068" cy="632830"/>
            <a:chOff x="325875" y="4088794"/>
            <a:chExt cx="4373068" cy="63283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9FA1B79B-BC95-901B-DA4B-638F0A1B294C}"/>
                </a:ext>
              </a:extLst>
            </p:cNvPr>
            <p:cNvSpPr/>
            <p:nvPr/>
          </p:nvSpPr>
          <p:spPr>
            <a:xfrm>
              <a:off x="325875" y="4102308"/>
              <a:ext cx="4070363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D9FA35E-FB5D-E731-0DB0-D8A7D4AC2BF3}"/>
                </a:ext>
              </a:extLst>
            </p:cNvPr>
            <p:cNvSpPr/>
            <p:nvPr/>
          </p:nvSpPr>
          <p:spPr>
            <a:xfrm>
              <a:off x="4093533" y="4088794"/>
              <a:ext cx="605410" cy="62587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090037C-2097-A6B9-748F-43ADEE1F0F07}"/>
                </a:ext>
              </a:extLst>
            </p:cNvPr>
            <p:cNvSpPr txBox="1"/>
            <p:nvPr/>
          </p:nvSpPr>
          <p:spPr>
            <a:xfrm>
              <a:off x="910462" y="4188839"/>
              <a:ext cx="32512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AU" sz="1100" b="0" i="0" u="none" strike="noStrike" dirty="0">
                  <a:solidFill>
                    <a:schemeClr val="tx1">
                      <a:lumMod val="50000"/>
                    </a:schemeClr>
                  </a:solidFill>
                  <a:effectLst/>
                  <a:latin typeface="Calibri" panose="020F0502020204030204" pitchFamily="34" charset="0"/>
                </a:rPr>
                <a:t>Challenges due to complex student needs, including additional pastoral care</a:t>
              </a:r>
              <a:endParaRPr lang="en-AU" sz="11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7FEC7314-E6B5-8920-5A9E-1A2928A1E3B6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71480" y="4192212"/>
              <a:ext cx="425249" cy="425249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12C04DC-C1FB-40D3-13B5-022AE4BB9425}"/>
              </a:ext>
            </a:extLst>
          </p:cNvPr>
          <p:cNvGrpSpPr/>
          <p:nvPr/>
        </p:nvGrpSpPr>
        <p:grpSpPr>
          <a:xfrm>
            <a:off x="6495582" y="2011260"/>
            <a:ext cx="4383200" cy="632203"/>
            <a:chOff x="5306881" y="2380075"/>
            <a:chExt cx="4383200" cy="63220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FB51A3A1-4D96-25E2-C32E-8379EFCE14F7}"/>
                </a:ext>
              </a:extLst>
            </p:cNvPr>
            <p:cNvSpPr/>
            <p:nvPr/>
          </p:nvSpPr>
          <p:spPr>
            <a:xfrm>
              <a:off x="5306881" y="2392962"/>
              <a:ext cx="4080496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F88BFEE-1DC3-B050-AB34-808A3A7933F2}"/>
                </a:ext>
              </a:extLst>
            </p:cNvPr>
            <p:cNvSpPr/>
            <p:nvPr/>
          </p:nvSpPr>
          <p:spPr>
            <a:xfrm>
              <a:off x="9084672" y="2380075"/>
              <a:ext cx="605409" cy="62524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BC0BD10-8B53-133A-6D58-13D7D5D9FDF6}"/>
                </a:ext>
              </a:extLst>
            </p:cNvPr>
            <p:cNvSpPr txBox="1"/>
            <p:nvPr/>
          </p:nvSpPr>
          <p:spPr>
            <a:xfrm>
              <a:off x="5823517" y="2571815"/>
              <a:ext cx="326115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AU" sz="1100" dirty="0">
                  <a:solidFill>
                    <a:schemeClr val="tx1">
                      <a:lumMod val="50000"/>
                    </a:schemeClr>
                  </a:solidFill>
                </a:rPr>
                <a:t>High administrative and compliance burden</a:t>
              </a:r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54E3B8FA-5F5D-3916-12E3-6AAC4DC7044D}"/>
                </a:ext>
              </a:extLst>
            </p:cNvPr>
            <p:cNvPicPr>
              <a:picLocks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59082" y="2491964"/>
              <a:ext cx="412449" cy="412449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AE9D436-BCAA-5EFA-12A0-357399312AE2}"/>
              </a:ext>
            </a:extLst>
          </p:cNvPr>
          <p:cNvGrpSpPr/>
          <p:nvPr/>
        </p:nvGrpSpPr>
        <p:grpSpPr>
          <a:xfrm>
            <a:off x="6495582" y="2936534"/>
            <a:ext cx="4383200" cy="633351"/>
            <a:chOff x="5306881" y="3247635"/>
            <a:chExt cx="4383200" cy="63335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1E78D017-A986-5728-997B-A6A07E11EB98}"/>
                </a:ext>
              </a:extLst>
            </p:cNvPr>
            <p:cNvSpPr/>
            <p:nvPr/>
          </p:nvSpPr>
          <p:spPr>
            <a:xfrm>
              <a:off x="5306881" y="3247635"/>
              <a:ext cx="4080496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06EA8F9-DA04-866C-008F-F5B44689E5A5}"/>
                </a:ext>
              </a:extLst>
            </p:cNvPr>
            <p:cNvSpPr/>
            <p:nvPr/>
          </p:nvSpPr>
          <p:spPr>
            <a:xfrm>
              <a:off x="9084671" y="3254586"/>
              <a:ext cx="605410" cy="626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669421-3D08-1B34-6476-D220E002C1BF}"/>
                </a:ext>
              </a:extLst>
            </p:cNvPr>
            <p:cNvSpPr txBox="1"/>
            <p:nvPr/>
          </p:nvSpPr>
          <p:spPr>
            <a:xfrm>
              <a:off x="5850387" y="3338307"/>
              <a:ext cx="326115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en-AU" sz="1100" dirty="0">
                  <a:solidFill>
                    <a:schemeClr val="tx1">
                      <a:lumMod val="50000"/>
                    </a:schemeClr>
                  </a:solidFill>
                </a:rPr>
                <a:t>Lack of availability of targeted professional development opportunities and resources</a:t>
              </a:r>
            </a:p>
          </p:txBody>
        </p:sp>
        <p:pic>
          <p:nvPicPr>
            <p:cNvPr id="85" name="Graphic 84">
              <a:extLst>
                <a:ext uri="{FF2B5EF4-FFF2-40B4-BE49-F238E27FC236}">
                  <a16:creationId xmlns:a16="http://schemas.microsoft.com/office/drawing/2014/main" id="{B4AE1444-8034-B907-4FED-63B34807A98E}"/>
                </a:ext>
              </a:extLst>
            </p:cNvPr>
            <p:cNvPicPr>
              <a:picLocks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404403" y="3379024"/>
              <a:ext cx="335678" cy="335678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B150C67-ABF6-F653-CB4A-BE54BC752DDF}"/>
              </a:ext>
            </a:extLst>
          </p:cNvPr>
          <p:cNvGrpSpPr/>
          <p:nvPr/>
        </p:nvGrpSpPr>
        <p:grpSpPr>
          <a:xfrm>
            <a:off x="6492114" y="5719324"/>
            <a:ext cx="4373068" cy="626400"/>
            <a:chOff x="5317013" y="3998631"/>
            <a:chExt cx="4373068" cy="6264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01FBC173-1880-2DB6-2DFF-97637145F600}"/>
                </a:ext>
              </a:extLst>
            </p:cNvPr>
            <p:cNvSpPr/>
            <p:nvPr/>
          </p:nvSpPr>
          <p:spPr>
            <a:xfrm>
              <a:off x="5317013" y="4002173"/>
              <a:ext cx="4070363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ED243D8-1FB9-5E7D-890C-764BDB358C62}"/>
                </a:ext>
              </a:extLst>
            </p:cNvPr>
            <p:cNvSpPr/>
            <p:nvPr/>
          </p:nvSpPr>
          <p:spPr>
            <a:xfrm>
              <a:off x="9084671" y="3998631"/>
              <a:ext cx="605410" cy="626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E74A928-7438-6A8E-5930-165D7D37A692}"/>
                </a:ext>
              </a:extLst>
            </p:cNvPr>
            <p:cNvSpPr txBox="1"/>
            <p:nvPr/>
          </p:nvSpPr>
          <p:spPr>
            <a:xfrm>
              <a:off x="5885421" y="4096387"/>
              <a:ext cx="319925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AU" sz="1100" b="0" i="0" u="none" strike="noStrike" dirty="0">
                  <a:solidFill>
                    <a:srgbClr val="000000"/>
                  </a:solidFill>
                  <a:effectLst/>
                </a:rPr>
                <a:t>Challenges associated with regional and remote locations, including attraction and retention of staff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267DB57-503D-0F5D-1DFE-98D97436FA95}"/>
              </a:ext>
            </a:extLst>
          </p:cNvPr>
          <p:cNvGrpSpPr/>
          <p:nvPr/>
        </p:nvGrpSpPr>
        <p:grpSpPr>
          <a:xfrm>
            <a:off x="6500648" y="4789377"/>
            <a:ext cx="4373067" cy="633352"/>
            <a:chOff x="6499049" y="3945356"/>
            <a:chExt cx="4373067" cy="633352"/>
          </a:xfrm>
        </p:grpSpPr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9D60433A-C418-3779-274A-DFE567977408}"/>
                </a:ext>
              </a:extLst>
            </p:cNvPr>
            <p:cNvSpPr/>
            <p:nvPr/>
          </p:nvSpPr>
          <p:spPr>
            <a:xfrm>
              <a:off x="6499049" y="3945356"/>
              <a:ext cx="4070363" cy="619316"/>
            </a:xfrm>
            <a:prstGeom prst="roundRect">
              <a:avLst>
                <a:gd name="adj" fmla="val 386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08D24F4-C141-0F8A-B51C-BFB9C2B7BC58}"/>
                </a:ext>
              </a:extLst>
            </p:cNvPr>
            <p:cNvSpPr/>
            <p:nvPr/>
          </p:nvSpPr>
          <p:spPr>
            <a:xfrm>
              <a:off x="10266706" y="3952308"/>
              <a:ext cx="605410" cy="626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CE4225-3A03-5560-918E-58441F264D50}"/>
                </a:ext>
              </a:extLst>
            </p:cNvPr>
            <p:cNvSpPr txBox="1"/>
            <p:nvPr/>
          </p:nvSpPr>
          <p:spPr>
            <a:xfrm>
              <a:off x="7015507" y="4029180"/>
              <a:ext cx="32512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AU" sz="1100" dirty="0">
                  <a:solidFill>
                    <a:srgbClr val="000000"/>
                  </a:solidFill>
                </a:rPr>
                <a:t>Lack of clear career structure and progression pathways</a:t>
              </a:r>
            </a:p>
          </p:txBody>
        </p:sp>
        <p:pic>
          <p:nvPicPr>
            <p:cNvPr id="94" name="Graphic 93">
              <a:extLst>
                <a:ext uri="{FF2B5EF4-FFF2-40B4-BE49-F238E27FC236}">
                  <a16:creationId xmlns:a16="http://schemas.microsoft.com/office/drawing/2014/main" id="{5FA21516-10E2-C31D-D1B2-BE4DBA502713}"/>
                </a:ext>
              </a:extLst>
            </p:cNvPr>
            <p:cNvPicPr>
              <a:picLocks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598396" y="4057047"/>
              <a:ext cx="430888" cy="430888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A38D1FD-EE68-828F-65E0-AB3590F2555A}"/>
              </a:ext>
            </a:extLst>
          </p:cNvPr>
          <p:cNvGrpSpPr/>
          <p:nvPr/>
        </p:nvGrpSpPr>
        <p:grpSpPr>
          <a:xfrm>
            <a:off x="1509509" y="4789377"/>
            <a:ext cx="4373067" cy="633352"/>
            <a:chOff x="325875" y="4956981"/>
            <a:chExt cx="4373067" cy="63335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0F95F5BB-5213-816D-D051-8DDFD1271908}"/>
                </a:ext>
              </a:extLst>
            </p:cNvPr>
            <p:cNvSpPr/>
            <p:nvPr/>
          </p:nvSpPr>
          <p:spPr>
            <a:xfrm>
              <a:off x="325875" y="4956981"/>
              <a:ext cx="4070363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AF4472C-9276-8CB3-47B9-1EB319306E5C}"/>
                </a:ext>
              </a:extLst>
            </p:cNvPr>
            <p:cNvSpPr/>
            <p:nvPr/>
          </p:nvSpPr>
          <p:spPr>
            <a:xfrm>
              <a:off x="4093532" y="4963933"/>
              <a:ext cx="605410" cy="626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F8F7BA1-79AB-E92C-6043-37109470538A}"/>
                </a:ext>
              </a:extLst>
            </p:cNvPr>
            <p:cNvSpPr txBox="1"/>
            <p:nvPr/>
          </p:nvSpPr>
          <p:spPr>
            <a:xfrm>
              <a:off x="842333" y="5054738"/>
              <a:ext cx="32512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AU" sz="1100" b="0" i="0" u="none" strike="noStrike" dirty="0">
                  <a:solidFill>
                    <a:schemeClr val="tx1">
                      <a:lumMod val="50000"/>
                    </a:schemeClr>
                  </a:solidFill>
                  <a:effectLst/>
                </a:rPr>
                <a:t>Challenges related to digital capability needs (students and practitioners)</a:t>
              </a:r>
              <a:endParaRPr lang="en-AU" sz="11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pic>
          <p:nvPicPr>
            <p:cNvPr id="104" name="Graphic 103">
              <a:extLst>
                <a:ext uri="{FF2B5EF4-FFF2-40B4-BE49-F238E27FC236}">
                  <a16:creationId xmlns:a16="http://schemas.microsoft.com/office/drawing/2014/main" id="{03D2B50F-11C6-F787-CBF0-FFB39292A33B}"/>
                </a:ext>
              </a:extLst>
            </p:cNvPr>
            <p:cNvPicPr>
              <a:picLocks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85025" y="5067559"/>
              <a:ext cx="398157" cy="398157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188F4A3-B26F-53C3-EE14-E0ACDDC3FCFC}"/>
              </a:ext>
            </a:extLst>
          </p:cNvPr>
          <p:cNvGrpSpPr/>
          <p:nvPr/>
        </p:nvGrpSpPr>
        <p:grpSpPr>
          <a:xfrm>
            <a:off x="6500648" y="3873855"/>
            <a:ext cx="4390136" cy="625879"/>
            <a:chOff x="6490515" y="2937668"/>
            <a:chExt cx="4390136" cy="633351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AE23A6AD-DC69-F627-7009-54AE71846527}"/>
                </a:ext>
              </a:extLst>
            </p:cNvPr>
            <p:cNvSpPr/>
            <p:nvPr/>
          </p:nvSpPr>
          <p:spPr>
            <a:xfrm>
              <a:off x="6490515" y="2937668"/>
              <a:ext cx="4080496" cy="619316"/>
            </a:xfrm>
            <a:prstGeom prst="roundRect">
              <a:avLst>
                <a:gd name="adj" fmla="val 386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72E3846-2088-BA60-BF51-3FB76E02FD96}"/>
                </a:ext>
              </a:extLst>
            </p:cNvPr>
            <p:cNvSpPr/>
            <p:nvPr/>
          </p:nvSpPr>
          <p:spPr>
            <a:xfrm>
              <a:off x="10275241" y="2944619"/>
              <a:ext cx="605410" cy="626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841311E-3DC3-F2A6-1F7E-324D7239E9C8}"/>
                </a:ext>
              </a:extLst>
            </p:cNvPr>
            <p:cNvSpPr txBox="1"/>
            <p:nvPr/>
          </p:nvSpPr>
          <p:spPr>
            <a:xfrm>
              <a:off x="7014087" y="3031883"/>
              <a:ext cx="3261153" cy="430887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en-AU" sz="1100" dirty="0">
                  <a:solidFill>
                    <a:schemeClr val="tx1">
                      <a:lumMod val="50000"/>
                    </a:schemeClr>
                  </a:solidFill>
                </a:rPr>
                <a:t>Impact of training products, including focus on assessment</a:t>
              </a:r>
            </a:p>
          </p:txBody>
        </p:sp>
        <p:pic>
          <p:nvPicPr>
            <p:cNvPr id="105" name="Graphic 104">
              <a:extLst>
                <a:ext uri="{FF2B5EF4-FFF2-40B4-BE49-F238E27FC236}">
                  <a16:creationId xmlns:a16="http://schemas.microsoft.com/office/drawing/2014/main" id="{D81394C2-C40C-58CD-79FC-9A2942B1C69C}"/>
                </a:ext>
              </a:extLst>
            </p:cNvPr>
            <p:cNvPicPr>
              <a:picLocks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558939" y="3094883"/>
              <a:ext cx="455148" cy="455148"/>
            </a:xfrm>
            <a:prstGeom prst="rect">
              <a:avLst/>
            </a:prstGeom>
          </p:spPr>
        </p:pic>
      </p:grpSp>
      <p:sp>
        <p:nvSpPr>
          <p:cNvPr id="10" name="Title 30">
            <a:extLst>
              <a:ext uri="{FF2B5EF4-FFF2-40B4-BE49-F238E27FC236}">
                <a16:creationId xmlns:a16="http://schemas.microsoft.com/office/drawing/2014/main" id="{5906A7CE-565D-95B3-CE93-A9FD7589CE71}"/>
              </a:ext>
            </a:extLst>
          </p:cNvPr>
          <p:cNvSpPr txBox="1">
            <a:spLocks/>
          </p:cNvSpPr>
          <p:nvPr/>
        </p:nvSpPr>
        <p:spPr>
          <a:xfrm>
            <a:off x="605541" y="512276"/>
            <a:ext cx="10439245" cy="50475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cs typeface="Times New Roman"/>
              </a:rPr>
              <a:t>VET workforce barriers </a:t>
            </a:r>
            <a:endParaRPr lang="en-AU" dirty="0">
              <a:solidFill>
                <a:schemeClr val="accent5"/>
              </a:solidFill>
            </a:endParaRPr>
          </a:p>
        </p:txBody>
      </p:sp>
      <p:sp>
        <p:nvSpPr>
          <p:cNvPr id="23" name="Text Placeholder 24">
            <a:extLst>
              <a:ext uri="{FF2B5EF4-FFF2-40B4-BE49-F238E27FC236}">
                <a16:creationId xmlns:a16="http://schemas.microsoft.com/office/drawing/2014/main" id="{7B92EB30-659E-39B3-ADEB-306401518C0F}"/>
              </a:ext>
            </a:extLst>
          </p:cNvPr>
          <p:cNvSpPr txBox="1">
            <a:spLocks/>
          </p:cNvSpPr>
          <p:nvPr/>
        </p:nvSpPr>
        <p:spPr>
          <a:xfrm>
            <a:off x="479780" y="1017030"/>
            <a:ext cx="11712220" cy="49244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82563" indent="-182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355600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a range of complex, interconnected barriers to attracting, retaining and developing the TESOL/LLND VET workforce.</a:t>
            </a:r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2F29F5F2-8693-3CE7-4D68-8495E6854034}"/>
              </a:ext>
            </a:extLst>
          </p:cNvPr>
          <p:cNvPicPr>
            <a:picLocks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76625" y="3020318"/>
            <a:ext cx="430888" cy="430888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8796F145-0C7C-2BA2-C2DB-B69A5EBB349E}"/>
              </a:ext>
            </a:extLst>
          </p:cNvPr>
          <p:cNvPicPr>
            <a:picLocks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591787" y="5806683"/>
            <a:ext cx="451680" cy="45168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0C1881B-7934-86DA-8DE6-3C92F252C533}"/>
              </a:ext>
            </a:extLst>
          </p:cNvPr>
          <p:cNvGrpSpPr/>
          <p:nvPr/>
        </p:nvGrpSpPr>
        <p:grpSpPr>
          <a:xfrm>
            <a:off x="1509508" y="5719324"/>
            <a:ext cx="4373068" cy="626400"/>
            <a:chOff x="1509508" y="5719324"/>
            <a:chExt cx="4373068" cy="62640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3656B24-D73A-3947-9A30-AE65DE3F2B1D}"/>
                </a:ext>
              </a:extLst>
            </p:cNvPr>
            <p:cNvGrpSpPr/>
            <p:nvPr/>
          </p:nvGrpSpPr>
          <p:grpSpPr>
            <a:xfrm>
              <a:off x="1509508" y="5719324"/>
              <a:ext cx="4373068" cy="626400"/>
              <a:chOff x="5317013" y="3998631"/>
              <a:chExt cx="4373068" cy="6264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33" name="Rounded Rectangle 32">
                <a:extLst>
                  <a:ext uri="{FF2B5EF4-FFF2-40B4-BE49-F238E27FC236}">
                    <a16:creationId xmlns:a16="http://schemas.microsoft.com/office/drawing/2014/main" id="{5F5A8C10-B8F6-CC18-79F1-5D83A79F4DD5}"/>
                  </a:ext>
                </a:extLst>
              </p:cNvPr>
              <p:cNvSpPr/>
              <p:nvPr/>
            </p:nvSpPr>
            <p:spPr>
              <a:xfrm>
                <a:off x="5317013" y="4002173"/>
                <a:ext cx="4070363" cy="619316"/>
              </a:xfrm>
              <a:prstGeom prst="roundRect">
                <a:avLst>
                  <a:gd name="adj" fmla="val 3862"/>
                </a:avLst>
              </a:prstGeom>
              <a:grpFill/>
              <a:ln w="28575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AU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3870C46D-05BF-7E6F-99A9-4593C5B85398}"/>
                  </a:ext>
                </a:extLst>
              </p:cNvPr>
              <p:cNvSpPr/>
              <p:nvPr/>
            </p:nvSpPr>
            <p:spPr>
              <a:xfrm>
                <a:off x="9084671" y="3998631"/>
                <a:ext cx="605410" cy="626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11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C84008-5085-EDC1-EAAD-F6A78697DB10}"/>
                  </a:ext>
                </a:extLst>
              </p:cNvPr>
              <p:cNvSpPr txBox="1"/>
              <p:nvPr/>
            </p:nvSpPr>
            <p:spPr>
              <a:xfrm>
                <a:off x="5885421" y="4096387"/>
                <a:ext cx="319925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AU" sz="1100" b="0" i="0" u="none" strike="noStrike" dirty="0">
                    <a:solidFill>
                      <a:schemeClr val="tx1">
                        <a:lumMod val="50000"/>
                      </a:schemeClr>
                    </a:solidFill>
                    <a:effectLst/>
                  </a:rPr>
                  <a:t>Challenges relating to employment conditions, including lack of secure employment opportunities</a:t>
                </a:r>
              </a:p>
            </p:txBody>
          </p:sp>
        </p:grp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9920674C-91AE-A65D-E7B8-81D243B6F12E}"/>
                </a:ext>
              </a:extLst>
            </p:cNvPr>
            <p:cNvPicPr>
              <a:picLocks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615971" y="5806683"/>
              <a:ext cx="422063" cy="4220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735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6FC8E953-F0FA-DEB6-BD7E-62F00DD6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541" y="512276"/>
            <a:ext cx="10439245" cy="504754"/>
          </a:xfrm>
        </p:spPr>
        <p:txBody>
          <a:bodyPr/>
          <a:lstStyle/>
          <a:p>
            <a:pPr algn="l"/>
            <a:r>
              <a:rPr lang="en-US">
                <a:cs typeface="Times New Roman"/>
              </a:rPr>
              <a:t>Barriers heatmap results </a:t>
            </a:r>
            <a:endParaRPr lang="en-AU">
              <a:solidFill>
                <a:schemeClr val="accent5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0B9CE6-2067-638A-0988-9406D2BB6AD4}"/>
              </a:ext>
            </a:extLst>
          </p:cNvPr>
          <p:cNvSpPr txBox="1"/>
          <p:nvPr/>
        </p:nvSpPr>
        <p:spPr>
          <a:xfrm>
            <a:off x="605541" y="6159750"/>
            <a:ext cx="4903574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tx2"/>
                </a:solidFill>
              </a:rPr>
              <a:t>Do these results align with your thinking?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6ED8C5-424A-C5EC-3C14-0AA03FB120F4}"/>
              </a:ext>
            </a:extLst>
          </p:cNvPr>
          <p:cNvSpPr txBox="1"/>
          <p:nvPr/>
        </p:nvSpPr>
        <p:spPr>
          <a:xfrm>
            <a:off x="6804453" y="6159750"/>
            <a:ext cx="4903574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tx2"/>
                </a:solidFill>
              </a:rPr>
              <a:t>Do any of these results surprise you?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B79DB12-93C5-03B8-0AE1-CFEC44741AD5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8610600" y="6359805"/>
            <a:ext cx="2743200" cy="123111"/>
          </a:xfrm>
        </p:spPr>
        <p:txBody>
          <a:bodyPr/>
          <a:lstStyle/>
          <a:p>
            <a:fld id="{78FC3802-6432-4B7E-BF93-49C075FC5921}" type="slidenum">
              <a:rPr lang="en-AU" smtClean="0"/>
              <a:pPr/>
              <a:t>4</a:t>
            </a:fld>
            <a:endParaRPr lang="en-AU"/>
          </a:p>
        </p:txBody>
      </p:sp>
      <p:pic>
        <p:nvPicPr>
          <p:cNvPr id="4" name="Picture 3" descr="A diagram of different colored circles&#10;&#10;Description automatically generated with medium confidence">
            <a:extLst>
              <a:ext uri="{FF2B5EF4-FFF2-40B4-BE49-F238E27FC236}">
                <a16:creationId xmlns:a16="http://schemas.microsoft.com/office/drawing/2014/main" id="{9C23648D-D81E-1495-9549-403578711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8" y="1074927"/>
            <a:ext cx="10699403" cy="505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9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6FC8E953-F0FA-DEB6-BD7E-62F00DD6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83" y="178002"/>
            <a:ext cx="10439245" cy="997196"/>
          </a:xfrm>
        </p:spPr>
        <p:txBody>
          <a:bodyPr/>
          <a:lstStyle/>
          <a:p>
            <a:pPr algn="l"/>
            <a:r>
              <a:rPr lang="en-US" dirty="0">
                <a:cs typeface="Times New Roman"/>
              </a:rPr>
              <a:t>Potential action areas from conversations with broader VET</a:t>
            </a:r>
            <a:endParaRPr lang="en-AU" dirty="0">
              <a:solidFill>
                <a:schemeClr val="accent5"/>
              </a:solidFill>
            </a:endParaRPr>
          </a:p>
        </p:txBody>
      </p:sp>
      <p:sp>
        <p:nvSpPr>
          <p:cNvPr id="2" name="Text Placeholder 18">
            <a:extLst>
              <a:ext uri="{FF2B5EF4-FFF2-40B4-BE49-F238E27FC236}">
                <a16:creationId xmlns:a16="http://schemas.microsoft.com/office/drawing/2014/main" id="{D96E683A-FC84-9EC0-D88D-9CF1BF540005}"/>
              </a:ext>
            </a:extLst>
          </p:cNvPr>
          <p:cNvSpPr txBox="1">
            <a:spLocks/>
          </p:cNvSpPr>
          <p:nvPr/>
        </p:nvSpPr>
        <p:spPr>
          <a:xfrm>
            <a:off x="222083" y="649809"/>
            <a:ext cx="9575703" cy="307777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82563" indent="-182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355600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BBB5287-110D-A2F1-3190-30BEE6B559B6}"/>
              </a:ext>
            </a:extLst>
          </p:cNvPr>
          <p:cNvSpPr/>
          <p:nvPr/>
        </p:nvSpPr>
        <p:spPr>
          <a:xfrm>
            <a:off x="310347" y="1609745"/>
            <a:ext cx="3153135" cy="9159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Promoting the image and status of the VET workforce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46FA908-9EB8-17D4-53AA-1F14D7B9DB61}"/>
              </a:ext>
            </a:extLst>
          </p:cNvPr>
          <p:cNvSpPr/>
          <p:nvPr/>
        </p:nvSpPr>
        <p:spPr>
          <a:xfrm>
            <a:off x="275400" y="4643777"/>
            <a:ext cx="3153135" cy="9159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Strengthening partnerships between industry and RTOs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D5D1D1F-6AD9-8C79-A867-E55BC7B12997}"/>
              </a:ext>
            </a:extLst>
          </p:cNvPr>
          <p:cNvSpPr/>
          <p:nvPr/>
        </p:nvSpPr>
        <p:spPr>
          <a:xfrm>
            <a:off x="280246" y="3632433"/>
            <a:ext cx="3153135" cy="9159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Continuing professional support, development, and progression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754B85B-9319-CDE7-9A87-BE5C3C7193B7}"/>
              </a:ext>
            </a:extLst>
          </p:cNvPr>
          <p:cNvSpPr/>
          <p:nvPr/>
        </p:nvSpPr>
        <p:spPr>
          <a:xfrm>
            <a:off x="298119" y="2621089"/>
            <a:ext cx="3153135" cy="9159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Enabling and promoting entry pathways into the VET workforce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55006E5-9B43-C0A4-5618-74013F441894}"/>
              </a:ext>
            </a:extLst>
          </p:cNvPr>
          <p:cNvSpPr/>
          <p:nvPr/>
        </p:nvSpPr>
        <p:spPr>
          <a:xfrm>
            <a:off x="275400" y="5655120"/>
            <a:ext cx="3153135" cy="9159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Improving workforce data and planning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CA39BB2-C93C-B254-C27F-9119490C99D9}"/>
              </a:ext>
            </a:extLst>
          </p:cNvPr>
          <p:cNvSpPr/>
          <p:nvPr/>
        </p:nvSpPr>
        <p:spPr>
          <a:xfrm>
            <a:off x="3867014" y="1609745"/>
            <a:ext cx="7291766" cy="91594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Leverage known motivations for entering the VET workforce</a:t>
            </a: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Increase awareness and understanding of available VET roles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Promote the value of working in the VET workforce and entry pathways</a:t>
            </a:r>
            <a:endParaRPr lang="en-US" sz="140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6D94874-A213-C682-5D29-2491D0D28EE0}"/>
              </a:ext>
            </a:extLst>
          </p:cNvPr>
          <p:cNvSpPr/>
          <p:nvPr/>
        </p:nvSpPr>
        <p:spPr>
          <a:xfrm>
            <a:off x="3867014" y="2637370"/>
            <a:ext cx="7291766" cy="91594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Improve incentives to attract new entrants</a:t>
            </a: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Incentivise</a:t>
            </a:r>
            <a:r>
              <a:rPr lang="en-US" sz="1400" dirty="0">
                <a:solidFill>
                  <a:schemeClr val="tx1"/>
                </a:solidFill>
              </a:rPr>
              <a:t> TAE training package enrolments and completions leading to engagement in the VET workforce</a:t>
            </a:r>
            <a:endParaRPr lang="en-US" sz="1400" dirty="0">
              <a:solidFill>
                <a:schemeClr val="tx1"/>
              </a:solidFill>
              <a:cs typeface="Calibri"/>
            </a:endParaRP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Use a ‘stackable’ approach for people from industry to complete TAE qualifications</a:t>
            </a:r>
            <a:endParaRPr lang="en-US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99F62D4-6FE5-1F92-8A86-B353DC8EFB0D}"/>
              </a:ext>
            </a:extLst>
          </p:cNvPr>
          <p:cNvSpPr/>
          <p:nvPr/>
        </p:nvSpPr>
        <p:spPr>
          <a:xfrm>
            <a:off x="3859306" y="3631362"/>
            <a:ext cx="7291766" cy="91594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Improve induction and mentoring processes </a:t>
            </a:r>
            <a:endParaRPr lang="en-US">
              <a:solidFill>
                <a:schemeClr val="tx1"/>
              </a:solidFill>
            </a:endParaRP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Develop updated national capability frameworks and/or professional standards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Professional development in areas of high need, i.e., supporting students with diverse needs</a:t>
            </a:r>
            <a:endParaRPr lang="en-US" sz="140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954EFFA-C449-4FA6-66C5-E6BA52D68265}"/>
              </a:ext>
            </a:extLst>
          </p:cNvPr>
          <p:cNvSpPr/>
          <p:nvPr/>
        </p:nvSpPr>
        <p:spPr>
          <a:xfrm>
            <a:off x="3867014" y="4692620"/>
            <a:ext cx="7291766" cy="91594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transitions from industry to VET through joint VET/industry appointments</a:t>
            </a:r>
            <a:endParaRPr lang="en-US" sz="1400" dirty="0">
              <a:solidFill>
                <a:schemeClr val="tx1"/>
              </a:solidFill>
              <a:cs typeface="Calibri"/>
            </a:endParaRP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Increase and promote flexible pathways between industry and VET, such as through traineeships and other programs</a:t>
            </a:r>
            <a:endParaRPr lang="en-US" sz="1400" dirty="0">
              <a:solidFill>
                <a:schemeClr val="tx1"/>
              </a:solidFill>
              <a:cs typeface="Calibri"/>
            </a:endParaRPr>
          </a:p>
          <a:p>
            <a:pPr marL="1714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Encourage RTOs to engage with industry on solutions to support their VET workforce</a:t>
            </a:r>
            <a:endParaRPr lang="en-US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54DF559-C7FF-F8CA-F5B2-1CA25A386018}"/>
              </a:ext>
            </a:extLst>
          </p:cNvPr>
          <p:cNvSpPr/>
          <p:nvPr/>
        </p:nvSpPr>
        <p:spPr>
          <a:xfrm>
            <a:off x="3867014" y="5720246"/>
            <a:ext cx="7291766" cy="91594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Consider developing a national, consistent, regular data VET workforce collection</a:t>
            </a:r>
            <a:endParaRPr lang="en-US">
              <a:solidFill>
                <a:schemeClr val="tx1"/>
              </a:solidFill>
            </a:endParaRP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Use evidence base for more effective workforce strategy and planning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6C09B2-33EE-EFC7-7042-6236B79F64EC}"/>
              </a:ext>
            </a:extLst>
          </p:cNvPr>
          <p:cNvSpPr txBox="1"/>
          <p:nvPr/>
        </p:nvSpPr>
        <p:spPr>
          <a:xfrm>
            <a:off x="275400" y="1240413"/>
            <a:ext cx="2207656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1">
                <a:solidFill>
                  <a:schemeClr val="tx2"/>
                </a:solidFill>
              </a:rPr>
              <a:t>Potential action areas: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FEAA46-7143-4D09-B2A1-72886D2A8B94}"/>
              </a:ext>
            </a:extLst>
          </p:cNvPr>
          <p:cNvSpPr txBox="1"/>
          <p:nvPr/>
        </p:nvSpPr>
        <p:spPr>
          <a:xfrm>
            <a:off x="3867014" y="1240413"/>
            <a:ext cx="3608680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1">
                <a:solidFill>
                  <a:schemeClr val="tx2"/>
                </a:solidFill>
              </a:rPr>
              <a:t>Examples of what this could look like: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B758F20-6758-D7D0-28B5-5D93A351853C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8610600" y="6359805"/>
            <a:ext cx="2743200" cy="123111"/>
          </a:xfrm>
        </p:spPr>
        <p:txBody>
          <a:bodyPr/>
          <a:lstStyle/>
          <a:p>
            <a:fld id="{78FC3802-6432-4B7E-BF93-49C075FC5921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357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6FC8E953-F0FA-DEB6-BD7E-62F00DD6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541" y="512276"/>
            <a:ext cx="10439245" cy="504754"/>
          </a:xfrm>
        </p:spPr>
        <p:txBody>
          <a:bodyPr/>
          <a:lstStyle/>
          <a:p>
            <a:pPr algn="l"/>
            <a:r>
              <a:rPr lang="en-US">
                <a:cs typeface="Times New Roman"/>
              </a:rPr>
              <a:t>Activity: Actions</a:t>
            </a:r>
            <a:endParaRPr lang="en-AU">
              <a:solidFill>
                <a:schemeClr val="accent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A2665A-089E-A513-123D-3E50985A9EAB}"/>
              </a:ext>
            </a:extLst>
          </p:cNvPr>
          <p:cNvSpPr txBox="1"/>
          <p:nvPr/>
        </p:nvSpPr>
        <p:spPr>
          <a:xfrm>
            <a:off x="6226012" y="1050843"/>
            <a:ext cx="5360448" cy="168673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anchor="ctr">
            <a:noAutofit/>
          </a:bodyPr>
          <a:lstStyle/>
          <a:p>
            <a:pPr lvl="2"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en-US" b="1" dirty="0"/>
              <a:t>What action/s could address this?</a:t>
            </a:r>
          </a:p>
          <a:p>
            <a:pPr marL="1200150" lvl="2" indent="-285750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What it looks like in practice in the LLND/TESOL teaching context</a:t>
            </a:r>
          </a:p>
          <a:p>
            <a:pPr marL="1200150" lvl="2" indent="-285750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This could include new actions, or existing examples where you’ve seen success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4BD8F-E394-E8E7-70F6-4E29038AC049}"/>
              </a:ext>
            </a:extLst>
          </p:cNvPr>
          <p:cNvSpPr txBox="1"/>
          <p:nvPr/>
        </p:nvSpPr>
        <p:spPr>
          <a:xfrm>
            <a:off x="6226012" y="3072051"/>
            <a:ext cx="388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How can each action be implemented?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1CD33-7E8E-1B5E-C56E-30E9796FA642}"/>
              </a:ext>
            </a:extLst>
          </p:cNvPr>
          <p:cNvSpPr txBox="1"/>
          <p:nvPr/>
        </p:nvSpPr>
        <p:spPr>
          <a:xfrm>
            <a:off x="6593838" y="5597800"/>
            <a:ext cx="4992622" cy="648196"/>
          </a:xfrm>
          <a:prstGeom prst="rect">
            <a:avLst/>
          </a:prstGeom>
          <a:solidFill>
            <a:srgbClr val="7A9F4C">
              <a:alpha val="69804"/>
            </a:srgbClr>
          </a:solidFill>
        </p:spPr>
        <p:txBody>
          <a:bodyPr wrap="square" anchor="ctr">
            <a:noAutofit/>
          </a:bodyPr>
          <a:lstStyle/>
          <a:p>
            <a:pPr lvl="1"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en-US" b="1" dirty="0"/>
              <a:t>What does </a:t>
            </a:r>
            <a:r>
              <a:rPr lang="en-US" b="1" dirty="0">
                <a:solidFill>
                  <a:schemeClr val="bg1"/>
                </a:solidFill>
              </a:rPr>
              <a:t>success</a:t>
            </a:r>
            <a:r>
              <a:rPr lang="en-US" b="1" dirty="0"/>
              <a:t> look like for this action?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44E9723-EC48-1587-D3A1-DEDB989C87E6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8610600" y="6359805"/>
            <a:ext cx="2743200" cy="123111"/>
          </a:xfrm>
        </p:spPr>
        <p:txBody>
          <a:bodyPr/>
          <a:lstStyle/>
          <a:p>
            <a:fld id="{78FC3802-6432-4B7E-BF93-49C075FC5921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0D76CC-4282-2329-326D-EEB16BF1266F}"/>
              </a:ext>
            </a:extLst>
          </p:cNvPr>
          <p:cNvSpPr txBox="1"/>
          <p:nvPr/>
        </p:nvSpPr>
        <p:spPr>
          <a:xfrm>
            <a:off x="385290" y="1531159"/>
            <a:ext cx="499262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You identified some priority barriers / challenges. What actions could address these?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92E2413-9F0A-2A6E-389D-2BF04AE83BB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4157" y="1531159"/>
            <a:ext cx="708895" cy="7088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BFDD29-6B13-B9FD-C523-F63F61744DBE}"/>
              </a:ext>
            </a:extLst>
          </p:cNvPr>
          <p:cNvSpPr txBox="1"/>
          <p:nvPr/>
        </p:nvSpPr>
        <p:spPr>
          <a:xfrm>
            <a:off x="6226012" y="647698"/>
            <a:ext cx="410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For each priority barrier, please consider: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56164-F55C-8276-BA8C-D15FDE655412}"/>
              </a:ext>
            </a:extLst>
          </p:cNvPr>
          <p:cNvSpPr txBox="1"/>
          <p:nvPr/>
        </p:nvSpPr>
        <p:spPr>
          <a:xfrm>
            <a:off x="6593838" y="3619630"/>
            <a:ext cx="4992622" cy="648196"/>
          </a:xfrm>
          <a:prstGeom prst="rect">
            <a:avLst/>
          </a:prstGeom>
          <a:solidFill>
            <a:srgbClr val="7A9F4C">
              <a:alpha val="69804"/>
            </a:srgbClr>
          </a:solidFill>
        </p:spPr>
        <p:txBody>
          <a:bodyPr wrap="square" anchor="ctr">
            <a:noAutofit/>
          </a:bodyPr>
          <a:lstStyle/>
          <a:p>
            <a:pPr lvl="1"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en-US" b="1" dirty="0">
                <a:solidFill>
                  <a:schemeClr val="bg1"/>
                </a:solidFill>
              </a:rPr>
              <a:t>Who</a:t>
            </a:r>
            <a:r>
              <a:rPr lang="en-US" b="1" dirty="0"/>
              <a:t> needs to be involved?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CA4FC4-FD11-E212-7045-ECB5799D059D}"/>
              </a:ext>
            </a:extLst>
          </p:cNvPr>
          <p:cNvSpPr txBox="1"/>
          <p:nvPr/>
        </p:nvSpPr>
        <p:spPr>
          <a:xfrm>
            <a:off x="6593838" y="4608715"/>
            <a:ext cx="4992622" cy="648196"/>
          </a:xfrm>
          <a:prstGeom prst="rect">
            <a:avLst/>
          </a:prstGeom>
          <a:solidFill>
            <a:srgbClr val="7A9F4C">
              <a:alpha val="69804"/>
            </a:srgbClr>
          </a:solidFill>
        </p:spPr>
        <p:txBody>
          <a:bodyPr wrap="square" anchor="ctr">
            <a:noAutofit/>
          </a:bodyPr>
          <a:lstStyle/>
          <a:p>
            <a:pPr lvl="1"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en-US" b="1" dirty="0"/>
              <a:t>What are the key </a:t>
            </a:r>
            <a:r>
              <a:rPr lang="en-US" b="1" dirty="0">
                <a:solidFill>
                  <a:schemeClr val="bg1"/>
                </a:solidFill>
              </a:rPr>
              <a:t>enablers and risks </a:t>
            </a:r>
            <a:r>
              <a:rPr lang="en-US" b="1" dirty="0"/>
              <a:t>you anticipate in implementing this action?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7346E17-0D17-866E-E36F-3E172B7976B6}"/>
              </a:ext>
            </a:extLst>
          </p:cNvPr>
          <p:cNvSpPr/>
          <p:nvPr/>
        </p:nvSpPr>
        <p:spPr>
          <a:xfrm>
            <a:off x="6291133" y="4621534"/>
            <a:ext cx="605410" cy="62255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2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ADD6FD1-706A-111C-1175-32A2298DD2A9}"/>
              </a:ext>
            </a:extLst>
          </p:cNvPr>
          <p:cNvSpPr/>
          <p:nvPr/>
        </p:nvSpPr>
        <p:spPr>
          <a:xfrm>
            <a:off x="6291133" y="5610619"/>
            <a:ext cx="605410" cy="62255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9E4AB2-7CA9-F6FD-987E-4BD832609472}"/>
              </a:ext>
            </a:extLst>
          </p:cNvPr>
          <p:cNvSpPr/>
          <p:nvPr/>
        </p:nvSpPr>
        <p:spPr>
          <a:xfrm>
            <a:off x="6291133" y="3632449"/>
            <a:ext cx="605410" cy="62255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A86F4A8-BCA6-2AA0-46D9-834FDC4F683F}"/>
              </a:ext>
            </a:extLst>
          </p:cNvPr>
          <p:cNvGrpSpPr/>
          <p:nvPr/>
        </p:nvGrpSpPr>
        <p:grpSpPr>
          <a:xfrm>
            <a:off x="282841" y="4577282"/>
            <a:ext cx="5095071" cy="801994"/>
            <a:chOff x="5370989" y="2380075"/>
            <a:chExt cx="4016388" cy="63220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9DD63D3-CD16-D327-A858-A5BA17231200}"/>
                </a:ext>
              </a:extLst>
            </p:cNvPr>
            <p:cNvSpPr/>
            <p:nvPr/>
          </p:nvSpPr>
          <p:spPr>
            <a:xfrm>
              <a:off x="5714595" y="2392962"/>
              <a:ext cx="3672782" cy="619316"/>
            </a:xfrm>
            <a:prstGeom prst="roundRect">
              <a:avLst>
                <a:gd name="adj" fmla="val 3862"/>
              </a:avLst>
            </a:prstGeom>
            <a:grpFill/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A04E543-D33F-BE5B-1014-04EDEC7D28CA}"/>
                </a:ext>
              </a:extLst>
            </p:cNvPr>
            <p:cNvSpPr/>
            <p:nvPr/>
          </p:nvSpPr>
          <p:spPr>
            <a:xfrm>
              <a:off x="5370989" y="2380075"/>
              <a:ext cx="605409" cy="62524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55D5A3-E403-C523-A97E-C44149D54FA5}"/>
                </a:ext>
              </a:extLst>
            </p:cNvPr>
            <p:cNvSpPr txBox="1"/>
            <p:nvPr/>
          </p:nvSpPr>
          <p:spPr>
            <a:xfrm>
              <a:off x="5823517" y="2571815"/>
              <a:ext cx="3563857" cy="2426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1"/>
              <a:r>
                <a:rPr lang="en-AU" sz="1400" dirty="0">
                  <a:solidFill>
                    <a:schemeClr val="tx1">
                      <a:lumMod val="50000"/>
                    </a:schemeClr>
                  </a:solidFill>
                </a:rPr>
                <a:t>High administrative and compliance burden</a:t>
              </a: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6D8D67E6-5907-8394-83E3-C1659B468688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75174" y="2491964"/>
              <a:ext cx="412449" cy="412449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FCEE30-2D85-A0E0-9649-73015F89D9B0}"/>
              </a:ext>
            </a:extLst>
          </p:cNvPr>
          <p:cNvGrpSpPr/>
          <p:nvPr/>
        </p:nvGrpSpPr>
        <p:grpSpPr>
          <a:xfrm>
            <a:off x="278446" y="5542274"/>
            <a:ext cx="5099466" cy="803450"/>
            <a:chOff x="6551156" y="2937668"/>
            <a:chExt cx="4019854" cy="633351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C9D90D2B-C750-6AE2-8FB8-B99BE9B888E1}"/>
                </a:ext>
              </a:extLst>
            </p:cNvPr>
            <p:cNvSpPr/>
            <p:nvPr/>
          </p:nvSpPr>
          <p:spPr>
            <a:xfrm>
              <a:off x="6898227" y="2937668"/>
              <a:ext cx="3672783" cy="619316"/>
            </a:xfrm>
            <a:prstGeom prst="roundRect">
              <a:avLst>
                <a:gd name="adj" fmla="val 386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AU" sz="1100">
                <a:solidFill>
                  <a:schemeClr val="tx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5B18253-70D1-C72A-E8FB-6A67D61655EF}"/>
                </a:ext>
              </a:extLst>
            </p:cNvPr>
            <p:cNvSpPr/>
            <p:nvPr/>
          </p:nvSpPr>
          <p:spPr>
            <a:xfrm>
              <a:off x="6551156" y="2944619"/>
              <a:ext cx="605410" cy="626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100" b="1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02A98C-A231-7C61-E42C-D48DD8762C7D}"/>
                </a:ext>
              </a:extLst>
            </p:cNvPr>
            <p:cNvSpPr txBox="1"/>
            <p:nvPr/>
          </p:nvSpPr>
          <p:spPr>
            <a:xfrm>
              <a:off x="7334463" y="3041102"/>
              <a:ext cx="3236544" cy="41244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b="0" i="0" u="none" strike="noStrike" dirty="0">
                  <a:solidFill>
                    <a:schemeClr val="tx1">
                      <a:lumMod val="50000"/>
                    </a:schemeClr>
                  </a:solidFill>
                  <a:effectLst/>
                </a:rPr>
                <a:t>Challenges relating to employment conditions, including lack of secure employment opportunities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CE1C4BB2-C2B6-734E-EEDA-749691D6EB41}"/>
                </a:ext>
              </a:extLst>
            </p:cNvPr>
            <p:cNvPicPr>
              <a:picLocks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40696" y="3094883"/>
              <a:ext cx="455148" cy="455148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1CBDE57-4088-01A6-2042-3A101E1E18B3}"/>
              </a:ext>
            </a:extLst>
          </p:cNvPr>
          <p:cNvGrpSpPr/>
          <p:nvPr/>
        </p:nvGrpSpPr>
        <p:grpSpPr>
          <a:xfrm>
            <a:off x="278445" y="3605019"/>
            <a:ext cx="5099464" cy="794632"/>
            <a:chOff x="1560017" y="5719324"/>
            <a:chExt cx="4019854" cy="62640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0CC1549-3F6D-DB8F-8092-993C70682923}"/>
                </a:ext>
              </a:extLst>
            </p:cNvPr>
            <p:cNvGrpSpPr/>
            <p:nvPr/>
          </p:nvGrpSpPr>
          <p:grpSpPr>
            <a:xfrm>
              <a:off x="1560017" y="5719324"/>
              <a:ext cx="4019854" cy="626400"/>
              <a:chOff x="5367522" y="3998631"/>
              <a:chExt cx="4019854" cy="6264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33" name="Rounded Rectangle 32">
                <a:extLst>
                  <a:ext uri="{FF2B5EF4-FFF2-40B4-BE49-F238E27FC236}">
                    <a16:creationId xmlns:a16="http://schemas.microsoft.com/office/drawing/2014/main" id="{A618BA54-CA24-2A33-6AAC-1023D494B27D}"/>
                  </a:ext>
                </a:extLst>
              </p:cNvPr>
              <p:cNvSpPr/>
              <p:nvPr/>
            </p:nvSpPr>
            <p:spPr>
              <a:xfrm>
                <a:off x="5714594" y="4002173"/>
                <a:ext cx="3672782" cy="619316"/>
              </a:xfrm>
              <a:prstGeom prst="roundRect">
                <a:avLst>
                  <a:gd name="adj" fmla="val 3862"/>
                </a:avLst>
              </a:prstGeom>
              <a:grpFill/>
              <a:ln w="28575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AU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F6B9EB1-4DB3-8E6C-3693-5F5BE0EAA0C2}"/>
                  </a:ext>
                </a:extLst>
              </p:cNvPr>
              <p:cNvSpPr/>
              <p:nvPr/>
            </p:nvSpPr>
            <p:spPr>
              <a:xfrm>
                <a:off x="5367522" y="3998631"/>
                <a:ext cx="605410" cy="626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11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7A2BC81-9210-5B41-854E-CEA05BA9A617}"/>
                  </a:ext>
                </a:extLst>
              </p:cNvPr>
              <p:cNvSpPr txBox="1"/>
              <p:nvPr/>
            </p:nvSpPr>
            <p:spPr>
              <a:xfrm>
                <a:off x="5885421" y="4096387"/>
                <a:ext cx="3501955" cy="4124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AU" sz="1400" dirty="0">
                    <a:solidFill>
                      <a:schemeClr val="tx1">
                        <a:lumMod val="50000"/>
                      </a:schemeClr>
                    </a:solidFill>
                  </a:rPr>
                  <a:t>Impact of training products, including focus on assessment</a:t>
                </a:r>
              </a:p>
            </p:txBody>
          </p:sp>
        </p:grp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7D287D99-4640-A483-626C-1B311DC94E52}"/>
                </a:ext>
              </a:extLst>
            </p:cNvPr>
            <p:cNvPicPr>
              <a:picLocks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655853" y="5806683"/>
              <a:ext cx="422063" cy="422063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6516E43-DAB2-57B0-F071-10742643B3F5}"/>
              </a:ext>
            </a:extLst>
          </p:cNvPr>
          <p:cNvSpPr txBox="1"/>
          <p:nvPr/>
        </p:nvSpPr>
        <p:spPr>
          <a:xfrm>
            <a:off x="385290" y="3101037"/>
            <a:ext cx="402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Top 3 barriers/challenges you identified:</a:t>
            </a:r>
          </a:p>
        </p:txBody>
      </p:sp>
    </p:spTree>
    <p:extLst>
      <p:ext uri="{BB962C8B-B14F-4D97-AF65-F5344CB8AC3E}">
        <p14:creationId xmlns:p14="http://schemas.microsoft.com/office/powerpoint/2010/main" val="372953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DFDD34-D2CB-444D-8446-3BB43087E1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3896" y="3664449"/>
            <a:ext cx="5194160" cy="492443"/>
          </a:xfrm>
        </p:spPr>
        <p:txBody>
          <a:bodyPr/>
          <a:lstStyle/>
          <a:p>
            <a:r>
              <a:rPr lang="en-AU" dirty="0"/>
              <a:t>Claire Baldwin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A9D816-45DB-474C-A60E-C7BA26451B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/>
              <a:t>VETWorkforce@dewr.gov.au 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E6474B-D43E-4239-8986-2222791800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53896" y="4173494"/>
            <a:ext cx="5194160" cy="276999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AU"/>
              <a:t>Director, VET Student Policy, DEWR 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92DBAA0-D168-4F57-A134-419DCF6BDD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9438" y="2526081"/>
            <a:ext cx="5257577" cy="555217"/>
          </a:xfrm>
        </p:spPr>
        <p:txBody>
          <a:bodyPr/>
          <a:lstStyle/>
          <a:p>
            <a:pPr lvl="0"/>
            <a:r>
              <a:rPr lang="en-US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887561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874150ea-22be-4afe-85a4-759813d54c6c"/>
</p:tagLst>
</file>

<file path=ppt/theme/theme1.xml><?xml version="1.0" encoding="utf-8"?>
<a:theme xmlns:a="http://schemas.openxmlformats.org/drawingml/2006/main" name="Office Theme">
  <a:themeElements>
    <a:clrScheme name="Custom 69">
      <a:dk1>
        <a:srgbClr val="404246"/>
      </a:dk1>
      <a:lt1>
        <a:sysClr val="window" lastClr="FFFFFF"/>
      </a:lt1>
      <a:dk2>
        <a:srgbClr val="404246"/>
      </a:dk2>
      <a:lt2>
        <a:srgbClr val="D7D8D8"/>
      </a:lt2>
      <a:accent1>
        <a:srgbClr val="404246"/>
      </a:accent1>
      <a:accent2>
        <a:srgbClr val="A4A7A9"/>
      </a:accent2>
      <a:accent3>
        <a:srgbClr val="D7D8D8"/>
      </a:accent3>
      <a:accent4>
        <a:srgbClr val="5D7A38"/>
      </a:accent4>
      <a:accent5>
        <a:srgbClr val="7A9F4C"/>
      </a:accent5>
      <a:accent6>
        <a:srgbClr val="E1E6D2"/>
      </a:accent6>
      <a:hlink>
        <a:srgbClr val="404246"/>
      </a:hlink>
      <a:folHlink>
        <a:srgbClr val="5D7A38"/>
      </a:folHlink>
    </a:clrScheme>
    <a:fontScheme name="Custom 1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EWR Plum">
      <a:srgbClr val="62165C"/>
    </a:custClr>
    <a:custClr name="DEWR Lime">
      <a:srgbClr val="B5C427"/>
    </a:custClr>
    <a:custClr name="DEWR Teal">
      <a:srgbClr val="009B9F"/>
    </a:custClr>
    <a:custClr name="DEWR Navy">
      <a:srgbClr val="0D2C6C"/>
    </a:custClr>
    <a:custClr name="DEWR Cobalt">
      <a:srgbClr val="004F9D"/>
    </a:custClr>
    <a:custClr name="DEWR Blue">
      <a:srgbClr val="287DB2"/>
    </a:custClr>
    <a:custClr name="DEWR Mint">
      <a:srgbClr val="47BFAF"/>
    </a:custClr>
    <a:custClr name="DEWR Red">
      <a:srgbClr val="91040D"/>
    </a:custClr>
    <a:custClr name="DEWR Orange">
      <a:srgbClr val="F26322"/>
    </a:custClr>
    <a:custClr name="DEWR Yellow">
      <a:srgbClr val="E9A913"/>
    </a:custClr>
  </a:custClrLst>
  <a:extLst>
    <a:ext uri="{05A4C25C-085E-4340-85A3-A5531E510DB2}">
      <thm15:themeFamily xmlns:thm15="http://schemas.microsoft.com/office/thememl/2012/main" name="DEWR_PPTtemplate_02 (002)  -  Read-Only" id="{5BDB13BA-22B0-4900-84F2-D957E988458C}" vid="{A2EA2471-BA94-419C-A093-12DBD9716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B62DD8B-3BF0-764D-AB38-2B3EDA00AE2F}">
  <we:reference id="wa104381063" version="1.0.0.1" store="en-GB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D590399134BC4BBD360149FDC06EAD" ma:contentTypeVersion="3" ma:contentTypeDescription="Create a new document." ma:contentTypeScope="" ma:versionID="a5d40573a1a60fc0efe91c3af377e9f8">
  <xsd:schema xmlns:xsd="http://www.w3.org/2001/XMLSchema" xmlns:xs="http://www.w3.org/2001/XMLSchema" xmlns:p="http://schemas.microsoft.com/office/2006/metadata/properties" xmlns:ns2="61a668c3-a40b-436a-bcab-922800d33b9c" targetNamespace="http://schemas.microsoft.com/office/2006/metadata/properties" ma:root="true" ma:fieldsID="8b9cf17a2f50882d320c9f34e80585c3" ns2:_="">
    <xsd:import namespace="61a668c3-a40b-436a-bcab-922800d33b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a668c3-a40b-436a-bcab-922800d33b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9B59B2-F0E5-4E9A-8E05-D503A50E061B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61a668c3-a40b-436a-bcab-922800d33b9c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FCD6D7-AECA-488F-B689-7D661BA8D734}">
  <ds:schemaRefs>
    <ds:schemaRef ds:uri="61a668c3-a40b-436a-bcab-922800d33b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6FDCB03-E370-4C76-9DFD-224896E1C2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757</Words>
  <Application>Microsoft Office PowerPoint</Application>
  <PresentationFormat>Widescreen</PresentationFormat>
  <Paragraphs>91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Demi</vt:lpstr>
      <vt:lpstr>Calibri</vt:lpstr>
      <vt:lpstr>Office Theme</vt:lpstr>
      <vt:lpstr>PowerPoint Presentation</vt:lpstr>
      <vt:lpstr>Current workforce profile and future trends​</vt:lpstr>
      <vt:lpstr>PowerPoint Presentation</vt:lpstr>
      <vt:lpstr>Barriers heatmap results </vt:lpstr>
      <vt:lpstr>Potential action areas from conversations with broader VET</vt:lpstr>
      <vt:lpstr>Activity: Actions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layouts available</dc:title>
  <dc:creator>Ellie Hamill</dc:creator>
  <cp:lastModifiedBy>Pooja Agrawal</cp:lastModifiedBy>
  <cp:revision>5</cp:revision>
  <dcterms:created xsi:type="dcterms:W3CDTF">2023-10-31T03:20:24Z</dcterms:created>
  <dcterms:modified xsi:type="dcterms:W3CDTF">2023-12-12T21:37:07Z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d889eb-932f-4752-8739-64d25806ef64_Enabled">
    <vt:lpwstr>true</vt:lpwstr>
  </property>
  <property fmtid="{D5CDD505-2E9C-101B-9397-08002B2CF9AE}" pid="3" name="MSIP_Label_79d889eb-932f-4752-8739-64d25806ef64_SetDate">
    <vt:lpwstr>2023-05-08T05:36:13Z</vt:lpwstr>
  </property>
  <property fmtid="{D5CDD505-2E9C-101B-9397-08002B2CF9AE}" pid="4" name="MSIP_Label_79d889eb-932f-4752-8739-64d25806ef64_Method">
    <vt:lpwstr>Privileged</vt:lpwstr>
  </property>
  <property fmtid="{D5CDD505-2E9C-101B-9397-08002B2CF9AE}" pid="5" name="MSIP_Label_79d889eb-932f-4752-8739-64d25806ef64_Name">
    <vt:lpwstr>79d889eb-932f-4752-8739-64d25806ef64</vt:lpwstr>
  </property>
  <property fmtid="{D5CDD505-2E9C-101B-9397-08002B2CF9AE}" pid="6" name="MSIP_Label_79d889eb-932f-4752-8739-64d25806ef64_SiteId">
    <vt:lpwstr>dd0cfd15-4558-4b12-8bad-ea26984fc417</vt:lpwstr>
  </property>
  <property fmtid="{D5CDD505-2E9C-101B-9397-08002B2CF9AE}" pid="7" name="MSIP_Label_79d889eb-932f-4752-8739-64d25806ef64_ActionId">
    <vt:lpwstr>ef2432b0-ad4f-42d1-9227-d5b1d57676df</vt:lpwstr>
  </property>
  <property fmtid="{D5CDD505-2E9C-101B-9397-08002B2CF9AE}" pid="8" name="MSIP_Label_79d889eb-932f-4752-8739-64d25806ef64_ContentBits">
    <vt:lpwstr>0</vt:lpwstr>
  </property>
  <property fmtid="{D5CDD505-2E9C-101B-9397-08002B2CF9AE}" pid="9" name="ContentTypeId">
    <vt:lpwstr>0x01010054D590399134BC4BBD360149FDC06EAD</vt:lpwstr>
  </property>
  <property fmtid="{D5CDD505-2E9C-101B-9397-08002B2CF9AE}" pid="10" name="MediaServiceImageTags">
    <vt:lpwstr/>
  </property>
  <property fmtid="{D5CDD505-2E9C-101B-9397-08002B2CF9AE}" pid="11" name="IntranetKeywords">
    <vt:lpwstr/>
  </property>
  <property fmtid="{D5CDD505-2E9C-101B-9397-08002B2CF9AE}" pid="12" name="DocumentType">
    <vt:lpwstr/>
  </property>
  <property fmtid="{D5CDD505-2E9C-101B-9397-08002B2CF9AE}" pid="13" name="Stream">
    <vt:lpwstr>4;#People|cc200ce4-0d09-4717-aa33-77e85216ed2f</vt:lpwstr>
  </property>
</Properties>
</file>